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66" r:id="rId6"/>
    <p:sldId id="265" r:id="rId7"/>
    <p:sldId id="271" r:id="rId8"/>
    <p:sldId id="267" r:id="rId9"/>
    <p:sldId id="268" r:id="rId10"/>
    <p:sldId id="269" r:id="rId11"/>
    <p:sldId id="262" r:id="rId12"/>
    <p:sldId id="263" r:id="rId13"/>
    <p:sldId id="259" r:id="rId14"/>
    <p:sldId id="260" r:id="rId15"/>
    <p:sldId id="26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44562E4-C641-C54B-93BD-AB027F874BDA}">
          <p14:sldIdLst>
            <p14:sldId id="256"/>
            <p14:sldId id="270"/>
            <p14:sldId id="257"/>
            <p14:sldId id="258"/>
            <p14:sldId id="266"/>
            <p14:sldId id="265"/>
            <p14:sldId id="271"/>
            <p14:sldId id="267"/>
            <p14:sldId id="268"/>
            <p14:sldId id="269"/>
            <p14:sldId id="262"/>
            <p14:sldId id="263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2"/>
    <p:restoredTop sz="94694"/>
  </p:normalViewPr>
  <p:slideViewPr>
    <p:cSldViewPr snapToGrid="0" snapToObjects="1">
      <p:cViewPr varScale="1">
        <p:scale>
          <a:sx n="122" d="100"/>
          <a:sy n="122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90A3-92E3-6F43-88C0-EE439678F7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0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730-D198-7943-A333-01C6522F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75C88-6369-6A46-9D32-9C19BA9A3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38C6-B3DE-9245-90FD-5CFC9E3E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F2B6-B92C-4647-BD03-BBCEA53F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C0832-91CD-7F45-B9A7-9D16329A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4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755B-DA60-8E45-965E-B8D78A34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4702B-2846-9F4B-9A37-EE2AFDCB3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2DB3-804B-DC4C-A5F4-1E090948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6958-3CA0-6741-A3CD-B0AF08D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857FA-291B-0143-BD5B-111768CD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57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87E8A-D20B-9C41-B23D-1ABF58262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07444-CC87-824A-8781-41C313D99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57DBF-C0CC-5141-B506-3B7A99D8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1ACF4-4A01-A441-9068-AB7183E1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8AEC-B923-AF45-9C7B-90EF4B2C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54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20B9-A4EE-A44D-B04E-EECE549F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C5DF-FAD4-2746-8A61-EEC13DEC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7BE8-DE6A-B948-B20F-45104BFC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83420-8F23-9C43-98CD-E00EB005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EAE2-4578-2141-9C66-3FB1E27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01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B6F4-E4AB-F64F-AEAC-58994F97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3B66B-D8B3-EA48-B99A-A55DE9858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8C58-C92B-DF4B-A7C0-E048AF1B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20482-AC7A-934F-B505-B5555EED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62F9-CEFB-2C4C-AAC2-F3C4853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2925-89DB-BB4F-8665-BE0BEC5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30B2-E25E-7248-8A9A-4F3B01DA0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0C7A5-05A6-7647-AC14-1CA65A118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ADCC8-4CCC-A34B-8974-E7F6647E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967D5-B2E9-C346-93C9-D672237F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93CC4-2EA6-1D4A-AE12-56456D6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062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11D8-102E-904D-9B3A-96D91A33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FEAED-3635-2046-8A23-FCE20EB9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94AF9-0FC8-3F48-A88A-CC5E21318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65AE9-1D0A-354E-9633-396A68473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05762-0AB2-2D4F-BEAF-C25CCA563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03CC5-90CF-C24C-970E-9DDE4CA9F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350B1-32F2-AF4E-90E1-1380D226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AD62C-E137-CB42-9515-EAD3301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59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BB90-EC0B-AE49-9BB4-77F78459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E5C34-D02D-284E-96C0-DAE23E6A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15D82-5D73-864E-B913-BF11BA50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AC96E-065C-2F42-8238-EB0C3A30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23891-47A3-C648-B54A-15B3999D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29360-0BB0-574D-A80D-EB365F5B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C0DA-A772-6F41-B5D2-290FE06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5F8-93BF-5E47-9995-4099E515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1F02A-2A74-054F-A964-1272248A5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3613-ACBB-664F-A0FD-0DEC37EE4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7E817-637D-AD4A-B874-7C7CFD49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92F4D-D7A2-444F-B47C-ABE42711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0BE97-E2A0-7145-A5E5-C3678761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340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AA15-2762-CA47-99F3-01C08F55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EA160-A066-7542-BE67-81AA42AF0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55A41-399A-624A-B86D-B3D284A6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4C8E0-ACE5-944C-8003-ADBB5E9E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9B62F-413B-FA4F-8E92-F26C071E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FF689-2F33-2144-A8A0-9676C330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9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1ECC2-DE5F-EA49-A44A-B88F55E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76592-5777-BA48-A807-42F1967B4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9B11-99CC-DB44-8BD5-5CEA20D3A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A250-DB0C-F44D-B31B-811D6ADB7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CD54-6F00-8B41-ABD4-568E4D7A9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4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#1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Introduction, Memory, State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65D5-60E1-8C40-A84D-91CC3242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 of any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DDD6-D62D-AF4C-9D2F-10844DEC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Read some data from memory</a:t>
            </a:r>
          </a:p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Manipulate that data</a:t>
            </a:r>
          </a:p>
          <a:p>
            <a:pPr marL="0" indent="0" algn="ctr">
              <a:buNone/>
            </a:pP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Write that data to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B60B164-981D-F547-8013-9316FA0908A0}"/>
              </a:ext>
            </a:extLst>
          </p:cNvPr>
          <p:cNvSpPr/>
          <p:nvPr/>
        </p:nvSpPr>
        <p:spPr>
          <a:xfrm>
            <a:off x="5623389" y="3226085"/>
            <a:ext cx="356171" cy="69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DE9C1D0-D67A-EA41-88BE-C77A254D23F2}"/>
              </a:ext>
            </a:extLst>
          </p:cNvPr>
          <p:cNvSpPr/>
          <p:nvPr/>
        </p:nvSpPr>
        <p:spPr>
          <a:xfrm>
            <a:off x="5623389" y="4816867"/>
            <a:ext cx="356171" cy="69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1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FB66-AEE8-0945-A0DB-1E8918FE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Everything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E72FD-BE36-6145-9FEC-8C4A6CC6F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data has 2 states: true, false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data has 2^32 states: 0, 1, 2, …, 2^32 -2, 2^32 – 1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program.py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made up of Booleans, integers, chars, classes, lists, dictionaries, sets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program.py can be in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 of these possible states, there are only a few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states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 of these valid states, typically, there is only one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one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program.py,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time during its run,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be in one of the valid states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will cause program.py to go to an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8508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E2F-68A2-0F43-BF4C-6BBE12FA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Visualizing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D036A1-8D36-3148-BC6C-14B7BFDBB646}"/>
              </a:ext>
            </a:extLst>
          </p:cNvPr>
          <p:cNvSpPr/>
          <p:nvPr/>
        </p:nvSpPr>
        <p:spPr>
          <a:xfrm>
            <a:off x="1224280" y="2077279"/>
            <a:ext cx="5565913" cy="415455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44480-CC0E-0442-BEAF-0B262635474A}"/>
              </a:ext>
            </a:extLst>
          </p:cNvPr>
          <p:cNvSpPr txBox="1"/>
          <p:nvPr/>
        </p:nvSpPr>
        <p:spPr>
          <a:xfrm>
            <a:off x="3329609" y="239721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6B864-7C4B-1F4E-9D79-398F4B613112}"/>
              </a:ext>
            </a:extLst>
          </p:cNvPr>
          <p:cNvSpPr/>
          <p:nvPr/>
        </p:nvSpPr>
        <p:spPr>
          <a:xfrm>
            <a:off x="4412974" y="3604357"/>
            <a:ext cx="1461052" cy="161368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D226-14BF-C94A-92D5-402A7ECC2A8D}"/>
              </a:ext>
            </a:extLst>
          </p:cNvPr>
          <p:cNvSpPr txBox="1"/>
          <p:nvPr/>
        </p:nvSpPr>
        <p:spPr>
          <a:xfrm>
            <a:off x="1902992" y="415455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64FC-41BF-494A-B7EA-F1D2953C3166}"/>
              </a:ext>
            </a:extLst>
          </p:cNvPr>
          <p:cNvSpPr txBox="1"/>
          <p:nvPr/>
        </p:nvSpPr>
        <p:spPr>
          <a:xfrm>
            <a:off x="7176052" y="1633671"/>
            <a:ext cx="35085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Universe = Valid + Invalid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= Universe – 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Universe – Valid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in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superscript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denotes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complement-of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6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3D07-897B-B941-A400-8F97F6C6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Source code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1D433ED-BA3A-B447-A32C-A81291BD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Human readable/writeable instructions to computer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converts this source code into machine assembly language (x86, ARM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Syntax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Making sure a script contains text that the underlying interpreter can successfully parse and convert to assembly language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Semantics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contents of a script are trying to accomplish one or more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4774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91EC-FBF3-6546-B1C7-D6C73E3B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0D26-CCDD-744B-AEE7-9236F60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some_variable = 7	#OK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some_variable, 7 = 	#Not OK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 variable = 7 	#Not OK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Everything that follows a ‘#’ is a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comment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is for human readability only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Interpreter does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care about these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These are however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 important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because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syntax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always good in communicating the overall idea of that piece of code</a:t>
            </a:r>
            <a:endParaRPr lang="en-US" sz="1700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7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436C-D20D-8A46-A558-855479A9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Typical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985E-954C-F94B-9C2D-CEC5E2A2B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/bin/python3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File: even_number.py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is_even(number) -&gt; bool:		# This line starts at column 0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result: bool = (number % 2 == 0)	# This line starts at column 4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result			# This line starts at column 4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‘__main__’:	# Python uses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indentation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define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print(is_even(3))	</a:t>
            </a:r>
          </a:p>
          <a:p>
            <a:pPr marL="0" indent="0">
              <a:buNone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(is_even(32))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3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9DC1-05EE-6F45-81B6-7D868849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473E-CDF5-B144-A2C9-AC8DD5B4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Q. How does a piece of code get into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state?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A. Using the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control statements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such as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if, while, for etc.</a:t>
            </a:r>
          </a:p>
          <a:p>
            <a:endParaRPr lang="en-US" sz="1600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Let’s say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is an integer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can be in 2^32 states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If a piece of code wants to print only numbers that are less than 50, then we have: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Universe = All integers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Valid states = All integers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than 50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Invalid states = All integers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greater or equal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to 50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achieved in code using: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number &lt; 50: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print(number)</a:t>
            </a:r>
          </a:p>
        </p:txBody>
      </p:sp>
    </p:spTree>
    <p:extLst>
      <p:ext uri="{BB962C8B-B14F-4D97-AF65-F5344CB8AC3E}">
        <p14:creationId xmlns:p14="http://schemas.microsoft.com/office/powerpoint/2010/main" val="270884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9C38-4660-4F4C-86C4-B11D69C0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going through this course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EA9B-611C-2940-8BBE-2C309E14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gain intuition and appreciation of the programming world</a:t>
            </a:r>
          </a:p>
          <a:p>
            <a:r>
              <a:rPr lang="en-US" dirty="0"/>
              <a:t>To build thinking patterns that relate programming to real world</a:t>
            </a:r>
          </a:p>
          <a:p>
            <a:r>
              <a:rPr lang="en-US" dirty="0"/>
              <a:t>To build fundamentals of programming that can be a base to future learnings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EC3E-ABD2-E540-84C2-882C8066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39" y="357809"/>
            <a:ext cx="10058400" cy="1371600"/>
          </a:xfrm>
        </p:spPr>
        <p:txBody>
          <a:bodyPr/>
          <a:lstStyle/>
          <a:p>
            <a:r>
              <a:rPr lang="en-US" cap="none" dirty="0">
                <a:solidFill>
                  <a:schemeClr val="tx2">
                    <a:lumMod val="75000"/>
                  </a:schemeClr>
                </a:solidFill>
              </a:rPr>
              <a:t>Typical compute layers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B41277DB-E998-8D4F-B558-F23079337AE5}"/>
              </a:ext>
            </a:extLst>
          </p:cNvPr>
          <p:cNvSpPr/>
          <p:nvPr/>
        </p:nvSpPr>
        <p:spPr>
          <a:xfrm>
            <a:off x="4651513" y="5077423"/>
            <a:ext cx="3200400" cy="457200"/>
          </a:xfrm>
          <a:prstGeom prst="round2Diag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Firmware + Device drivers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BDB9CA2C-D6D7-CD46-A329-FDB1BEA5DBCE}"/>
              </a:ext>
            </a:extLst>
          </p:cNvPr>
          <p:cNvSpPr/>
          <p:nvPr/>
        </p:nvSpPr>
        <p:spPr>
          <a:xfrm>
            <a:off x="5158408" y="3705823"/>
            <a:ext cx="2186609" cy="1292087"/>
          </a:xfrm>
          <a:prstGeom prst="dodecagon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F5B3E8E-0D1A-6845-A654-A13DD927F668}"/>
              </a:ext>
            </a:extLst>
          </p:cNvPr>
          <p:cNvSpPr/>
          <p:nvPr/>
        </p:nvSpPr>
        <p:spPr>
          <a:xfrm>
            <a:off x="5257800" y="2771545"/>
            <a:ext cx="2087217" cy="854765"/>
          </a:xfrm>
          <a:prstGeom prst="cub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libraries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DC5939A-0D97-154F-AFD4-C47E5EEA66DE}"/>
              </a:ext>
            </a:extLst>
          </p:cNvPr>
          <p:cNvSpPr/>
          <p:nvPr/>
        </p:nvSpPr>
        <p:spPr>
          <a:xfrm>
            <a:off x="5123620" y="5695122"/>
            <a:ext cx="2256183" cy="954156"/>
          </a:xfrm>
          <a:prstGeom prst="can">
            <a:avLst/>
          </a:prstGeom>
          <a:solidFill>
            <a:schemeClr val="tx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EA28539C-F28E-6B48-A0FF-806CAC05F8DF}"/>
              </a:ext>
            </a:extLst>
          </p:cNvPr>
          <p:cNvSpPr/>
          <p:nvPr/>
        </p:nvSpPr>
        <p:spPr>
          <a:xfrm>
            <a:off x="5446644" y="1439701"/>
            <a:ext cx="1679713" cy="1252331"/>
          </a:xfrm>
          <a:prstGeom prst="smileyFace">
            <a:avLst/>
          </a:prstGeom>
          <a:solidFill>
            <a:srgbClr val="D06A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Python script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C6326C4-226E-1048-8BAD-3803E684057E}"/>
              </a:ext>
            </a:extLst>
          </p:cNvPr>
          <p:cNvSpPr/>
          <p:nvPr/>
        </p:nvSpPr>
        <p:spPr>
          <a:xfrm>
            <a:off x="9698182" y="377687"/>
            <a:ext cx="2109505" cy="1589658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Power of layers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27766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46643-8032-6645-9520-A704E107C5A5}"/>
              </a:ext>
            </a:extLst>
          </p:cNvPr>
          <p:cNvSpPr txBox="1"/>
          <p:nvPr/>
        </p:nvSpPr>
        <p:spPr>
          <a:xfrm>
            <a:off x="8560024" y="1559768"/>
            <a:ext cx="3238829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100">
                <a:solidFill>
                  <a:srgbClr val="FFFFFF"/>
                </a:solidFill>
                <a:latin typeface="+mj-lt"/>
              </a:rPr>
              <a:t>UNIX</a:t>
            </a:r>
          </a:p>
        </p:txBody>
      </p:sp>
      <p:pic>
        <p:nvPicPr>
          <p:cNvPr id="1028" name="Picture 4" descr="Image result for unix system layer diagram">
            <a:extLst>
              <a:ext uri="{FF2B5EF4-FFF2-40B4-BE49-F238E27FC236}">
                <a16:creationId xmlns:a16="http://schemas.microsoft.com/office/drawing/2014/main" id="{5CA9A83A-E945-4D43-8C05-205A0EB9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937" y="645106"/>
            <a:ext cx="5559896" cy="55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1D969D-5FF1-904C-A6C7-19E55088DDF9}"/>
              </a:ext>
            </a:extLst>
          </p:cNvPr>
          <p:cNvSpPr/>
          <p:nvPr/>
        </p:nvSpPr>
        <p:spPr>
          <a:xfrm>
            <a:off x="8242150" y="2501724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324885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12A7-55AB-B74D-93DD-16CED586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4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Why do we write programs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E2C5A-0511-C64A-9DDE-AA893604B6AD}"/>
              </a:ext>
            </a:extLst>
          </p:cNvPr>
          <p:cNvSpPr txBox="1">
            <a:spLocks/>
          </p:cNvSpPr>
          <p:nvPr/>
        </p:nvSpPr>
        <p:spPr>
          <a:xfrm>
            <a:off x="838200" y="25312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00B050"/>
                </a:solidFill>
              </a:rPr>
              <a:t>To solve real world problems</a:t>
            </a:r>
          </a:p>
        </p:txBody>
      </p:sp>
    </p:spTree>
    <p:extLst>
      <p:ext uri="{BB962C8B-B14F-4D97-AF65-F5344CB8AC3E}">
        <p14:creationId xmlns:p14="http://schemas.microsoft.com/office/powerpoint/2010/main" val="185418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C0A7-B569-A44D-8957-3EDFBF6C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world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4980E-AB24-DC40-81F7-530D2B1F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Things in real world occupy space and time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a given time instant, an object like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space in three dimensions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Wherever you place this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it will occupy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amount of space in (X, Y, Z) dimensions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ook">
                <a:extLst>
                  <a:ext uri="{FF2B5EF4-FFF2-40B4-BE49-F238E27FC236}">
                    <a16:creationId xmlns:a16="http://schemas.microsoft.com/office/drawing/2014/main" id="{EA46588C-E0C8-7A45-AFE8-BBC0A1DF2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682531"/>
                  </p:ext>
                </p:extLst>
              </p:nvPr>
            </p:nvGraphicFramePr>
            <p:xfrm>
              <a:off x="3746281" y="3896872"/>
              <a:ext cx="3976855" cy="25076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76855" cy="2507699"/>
                    </a:xfrm>
                    <a:prstGeom prst="rect">
                      <a:avLst/>
                    </a:prstGeom>
                  </am3d:spPr>
                  <am3d:camera>
                    <am3d:pos x="0" y="0" z="674209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65600" d="1000000"/>
                    <am3d:preTrans dx="-3" dy="-5792354" dz="2330489"/>
                    <am3d:scale>
                      <am3d:sx n="1000000" d="1000000"/>
                      <am3d:sy n="1000000" d="1000000"/>
                      <am3d:sz n="1000000" d="1000000"/>
                    </am3d:scale>
                    <am3d:rot ax="1682624" ay="-677890" az="-3574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4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ook">
                <a:extLst>
                  <a:ext uri="{FF2B5EF4-FFF2-40B4-BE49-F238E27FC236}">
                    <a16:creationId xmlns:a16="http://schemas.microsoft.com/office/drawing/2014/main" id="{EA46588C-E0C8-7A45-AFE8-BBC0A1DF2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6281" y="3896872"/>
                <a:ext cx="3976855" cy="2507699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5B208E-FF0E-234E-8C81-23DEB587B2C5}"/>
              </a:ext>
            </a:extLst>
          </p:cNvPr>
          <p:cNvCxnSpPr/>
          <p:nvPr/>
        </p:nvCxnSpPr>
        <p:spPr>
          <a:xfrm flipV="1">
            <a:off x="9020710" y="4492001"/>
            <a:ext cx="0" cy="101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289D6-0D8A-6946-B773-D0DD181DF5D8}"/>
              </a:ext>
            </a:extLst>
          </p:cNvPr>
          <p:cNvCxnSpPr>
            <a:cxnSpLocks/>
          </p:cNvCxnSpPr>
          <p:nvPr/>
        </p:nvCxnSpPr>
        <p:spPr>
          <a:xfrm>
            <a:off x="9020710" y="5509143"/>
            <a:ext cx="1099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6AA4A8-239C-DE4A-8522-BFFA6B077747}"/>
              </a:ext>
            </a:extLst>
          </p:cNvPr>
          <p:cNvCxnSpPr>
            <a:cxnSpLocks/>
          </p:cNvCxnSpPr>
          <p:nvPr/>
        </p:nvCxnSpPr>
        <p:spPr>
          <a:xfrm flipH="1">
            <a:off x="8609513" y="5509143"/>
            <a:ext cx="411197" cy="66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B2C127-FB96-8E44-9415-53CE3B44EA77}"/>
              </a:ext>
            </a:extLst>
          </p:cNvPr>
          <p:cNvSpPr txBox="1"/>
          <p:nvPr/>
        </p:nvSpPr>
        <p:spPr>
          <a:xfrm>
            <a:off x="9144000" y="449200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C280E-4415-1C4E-AEFD-60C72CFA5B8A}"/>
              </a:ext>
            </a:extLst>
          </p:cNvPr>
          <p:cNvSpPr txBox="1"/>
          <p:nvPr/>
        </p:nvSpPr>
        <p:spPr>
          <a:xfrm>
            <a:off x="8715818" y="603523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1909C-83F5-CB49-8A06-248B33CB133D}"/>
              </a:ext>
            </a:extLst>
          </p:cNvPr>
          <p:cNvSpPr txBox="1"/>
          <p:nvPr/>
        </p:nvSpPr>
        <p:spPr>
          <a:xfrm>
            <a:off x="10221792" y="532447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92638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BEB2-FF3C-5742-80F8-0D57F8D5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world for programming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E99946-B9BA-FD49-8B91-A703E812E191}"/>
              </a:ext>
            </a:extLst>
          </p:cNvPr>
          <p:cNvSpPr/>
          <p:nvPr/>
        </p:nvSpPr>
        <p:spPr>
          <a:xfrm>
            <a:off x="1355835" y="2039007"/>
            <a:ext cx="2259724" cy="21546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DB8907-1120-3746-ACEF-D825DF600B38}"/>
              </a:ext>
            </a:extLst>
          </p:cNvPr>
          <p:cNvSpPr/>
          <p:nvPr/>
        </p:nvSpPr>
        <p:spPr>
          <a:xfrm>
            <a:off x="7341476" y="2039007"/>
            <a:ext cx="2259724" cy="21546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E06D4EC-B5D3-5D45-A776-4F3C7255091A}"/>
              </a:ext>
            </a:extLst>
          </p:cNvPr>
          <p:cNvSpPr/>
          <p:nvPr/>
        </p:nvSpPr>
        <p:spPr>
          <a:xfrm>
            <a:off x="3615559" y="2915306"/>
            <a:ext cx="3741682" cy="40202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2F6C-083E-0948-B7A0-C46BB28B88BF}"/>
              </a:ext>
            </a:extLst>
          </p:cNvPr>
          <p:cNvSpPr txBox="1"/>
          <p:nvPr/>
        </p:nvSpPr>
        <p:spPr>
          <a:xfrm>
            <a:off x="1355835" y="4357279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Processes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31429-5709-0A43-8BE5-FB674B96CD10}"/>
              </a:ext>
            </a:extLst>
          </p:cNvPr>
          <p:cNvSpPr txBox="1"/>
          <p:nvPr/>
        </p:nvSpPr>
        <p:spPr>
          <a:xfrm>
            <a:off x="7852707" y="4357279"/>
            <a:ext cx="12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A7187-F32D-7043-A7A6-D39FF805114F}"/>
              </a:ext>
            </a:extLst>
          </p:cNvPr>
          <p:cNvSpPr txBox="1"/>
          <p:nvPr/>
        </p:nvSpPr>
        <p:spPr>
          <a:xfrm>
            <a:off x="3610106" y="6308209"/>
            <a:ext cx="31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# This is a highly simplistic view</a:t>
            </a:r>
          </a:p>
        </p:txBody>
      </p:sp>
    </p:spTree>
    <p:extLst>
      <p:ext uri="{BB962C8B-B14F-4D97-AF65-F5344CB8AC3E}">
        <p14:creationId xmlns:p14="http://schemas.microsoft.com/office/powerpoint/2010/main" val="427197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E20-CC95-A649-ADE1-6795C089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Representing real world entities in computer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B029-8DEB-414A-A460-74A9360BF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Everything is represented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Memory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occupies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space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real-world idea, problem or a concept is necessarily represented as some form of data in computer world and the problem is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solved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manipulating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 include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 of people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things you want to read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 are other mathematical quantities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Literally,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anything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 want to do in computer involves data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5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1B2F-2D88-6046-B5B3-9463BFB5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51B1-BD0C-1B4A-8ADF-B44CCA78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72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is where all kinds of data are stored in a computer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Intuition </a:t>
            </a:r>
            <a:r>
              <a:rPr lang="en-US" sz="3600" i="1" dirty="0">
                <a:solidFill>
                  <a:schemeClr val="tx2">
                    <a:lumMod val="75000"/>
                  </a:schemeClr>
                </a:solidFill>
              </a:rPr>
              <a:t>for now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Think of computer memory as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very big 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where any data can be written to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read back from the same place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consistently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look at memory in a bit more detail in future sessions</a:t>
            </a:r>
          </a:p>
        </p:txBody>
      </p:sp>
    </p:spTree>
    <p:extLst>
      <p:ext uri="{BB962C8B-B14F-4D97-AF65-F5344CB8AC3E}">
        <p14:creationId xmlns:p14="http://schemas.microsoft.com/office/powerpoint/2010/main" val="129317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802</Words>
  <Application>Microsoft Macintosh PowerPoint</Application>
  <PresentationFormat>Widescreen</PresentationFormat>
  <Paragraphs>120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Introduction to programming  (Python)</vt:lpstr>
      <vt:lpstr>Why are we going through this course ?</vt:lpstr>
      <vt:lpstr>Typical compute layers</vt:lpstr>
      <vt:lpstr>PowerPoint Presentation</vt:lpstr>
      <vt:lpstr>Why do we write programs ?</vt:lpstr>
      <vt:lpstr>Real world entities</vt:lpstr>
      <vt:lpstr>Computer world for programming</vt:lpstr>
      <vt:lpstr>Representing real world entities in computer world</vt:lpstr>
      <vt:lpstr>Memory in computer</vt:lpstr>
      <vt:lpstr>Structure of any program</vt:lpstr>
      <vt:lpstr>Everything has a State</vt:lpstr>
      <vt:lpstr>Visualizing State</vt:lpstr>
      <vt:lpstr>Source code</vt:lpstr>
      <vt:lpstr>Example</vt:lpstr>
      <vt:lpstr>Typical script</vt:lpstr>
      <vt:lpstr>State in 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35</cp:revision>
  <dcterms:created xsi:type="dcterms:W3CDTF">2020-06-14T12:27:06Z</dcterms:created>
  <dcterms:modified xsi:type="dcterms:W3CDTF">2020-06-18T10:11:06Z</dcterms:modified>
</cp:coreProperties>
</file>